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71" r:id="rId4"/>
    <p:sldId id="261" r:id="rId5"/>
    <p:sldId id="263" r:id="rId6"/>
    <p:sldId id="264" r:id="rId7"/>
    <p:sldId id="258" r:id="rId8"/>
    <p:sldId id="269" r:id="rId9"/>
    <p:sldId id="267" r:id="rId10"/>
    <p:sldId id="268" r:id="rId11"/>
    <p:sldId id="272" r:id="rId12"/>
    <p:sldId id="270" r:id="rId13"/>
    <p:sldId id="273" r:id="rId14"/>
    <p:sldId id="266" r:id="rId15"/>
    <p:sldId id="262" r:id="rId16"/>
    <p:sldId id="265" r:id="rId17"/>
    <p:sldId id="274" r:id="rId18"/>
    <p:sldId id="257"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7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39F0378-B357-4FC6-92A9-043CDA5B4A0F}" type="datetimeFigureOut">
              <a:rPr lang="ru-RU"/>
              <a:pPr>
                <a:defRPr/>
              </a:pPr>
              <a:t>09.04.2016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7F9DD2F-AD91-4ADD-A547-A3EEF259DAB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7D5572-0866-4261-9E3F-7D8EE61C199C}" type="datetimeFigureOut">
              <a:rPr lang="ru-RU" smtClean="0"/>
              <a:pPr/>
              <a:t>09.04.2016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46AE63-2F71-4150-95AA-D79CCE173F6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D5572-0866-4261-9E3F-7D8EE61C199C}" type="datetimeFigureOut">
              <a:rPr lang="ru-RU" smtClean="0"/>
              <a:pPr/>
              <a:t>09.04.2016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46AE63-2F71-4150-95AA-D79CCE173F6E}" type="slidenum">
              <a:rPr lang="ru-RU" smtClean="0"/>
              <a:pPr/>
              <a:t>‹#›</a:t>
            </a:fld>
            <a:endParaRPr lang="ru-RU"/>
          </a:p>
        </p:txBody>
      </p:sp>
      <p:pic>
        <p:nvPicPr>
          <p:cNvPr id="7" name="Picture 2" descr="http://img-fotki.yandex.ru/get/6827/156241142.236/0_13b762_923637ff_orig.png"/>
          <p:cNvPicPr>
            <a:picLocks noChangeAspect="1" noChangeArrowheads="1"/>
          </p:cNvPicPr>
          <p:nvPr userDrawn="1"/>
        </p:nvPicPr>
        <p:blipFill>
          <a:blip r:embed="rId14" cstate="print"/>
          <a:srcRect/>
          <a:stretch>
            <a:fillRect/>
          </a:stretch>
        </p:blipFill>
        <p:spPr bwMode="auto">
          <a:xfrm rot="5400000">
            <a:off x="1143000" y="-1143000"/>
            <a:ext cx="6858000" cy="9144000"/>
          </a:xfrm>
          <a:prstGeom prst="rect">
            <a:avLst/>
          </a:prstGeom>
          <a:blipFill>
            <a:blip r:embed="rId15"/>
            <a:tile tx="0" ty="0" sx="100000" sy="100000" flip="none" algn="tl"/>
          </a:blip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1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img-fotki.yandex.ru/get/6827/156241142.236/0_13b762_923637ff_orig.png" TargetMode="External"/><Relationship Id="rId7" Type="http://schemas.openxmlformats.org/officeDocument/2006/relationships/image" Target="../media/image3.gif"/><Relationship Id="rId2" Type="http://schemas.openxmlformats.org/officeDocument/2006/relationships/hyperlink" Target="http://www.kammama.ru/forum/146-930-1" TargetMode="External"/><Relationship Id="rId1" Type="http://schemas.openxmlformats.org/officeDocument/2006/relationships/slideLayout" Target="../slideLayouts/slideLayout2.xml"/><Relationship Id="rId6" Type="http://schemas.openxmlformats.org/officeDocument/2006/relationships/hyperlink" Target="http://www.playcast.ru/uploads/2015/02/16/12155221.png" TargetMode="External"/><Relationship Id="rId5" Type="http://schemas.openxmlformats.org/officeDocument/2006/relationships/hyperlink" Target="http://bfsgseu.ucoz.ru/_nw/0/24803282.png" TargetMode="External"/><Relationship Id="rId4" Type="http://schemas.openxmlformats.org/officeDocument/2006/relationships/hyperlink" Target="http://player.myshared.ru/760165/data/images/img23.gi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7.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86050" y="2000240"/>
            <a:ext cx="6129326" cy="1470025"/>
          </a:xfrm>
        </p:spPr>
        <p:txBody>
          <a:bodyPr/>
          <a:lstStyle/>
          <a:p>
            <a:r>
              <a:rPr lang="ru-RU" b="1" dirty="0" smtClean="0">
                <a:solidFill>
                  <a:srgbClr val="7030A0"/>
                </a:solidFill>
              </a:rPr>
              <a:t>Тренажёр «Птицы», </a:t>
            </a:r>
            <a:br>
              <a:rPr lang="ru-RU" b="1" dirty="0" smtClean="0">
                <a:solidFill>
                  <a:srgbClr val="7030A0"/>
                </a:solidFill>
              </a:rPr>
            </a:br>
            <a:r>
              <a:rPr lang="ru-RU" b="1" dirty="0" smtClean="0">
                <a:solidFill>
                  <a:srgbClr val="7030A0"/>
                </a:solidFill>
              </a:rPr>
              <a:t>биология 8 класс</a:t>
            </a:r>
            <a:endParaRPr lang="ru-RU" b="1" dirty="0">
              <a:solidFill>
                <a:srgbClr val="7030A0"/>
              </a:solidFill>
            </a:endParaRPr>
          </a:p>
        </p:txBody>
      </p:sp>
      <p:pic>
        <p:nvPicPr>
          <p:cNvPr id="4" name="Picture 3" descr="C:\Documents and Settings\Admin\Рабочий стол\Безымянный.bmp">
            <a:hlinkClick r:id="" action="ppaction://hlinkshowjump?jump=nextslide"/>
          </p:cNvPr>
          <p:cNvPicPr>
            <a:picLocks noChangeAspect="1" noChangeArrowheads="1"/>
          </p:cNvPicPr>
          <p:nvPr/>
        </p:nvPicPr>
        <p:blipFill>
          <a:blip r:embed="rId2" cstate="print"/>
          <a:stretch>
            <a:fillRect/>
          </a:stretch>
        </p:blipFill>
        <p:spPr bwMode="auto">
          <a:xfrm>
            <a:off x="7215206" y="5286388"/>
            <a:ext cx="1285852" cy="1321055"/>
          </a:xfrm>
          <a:prstGeom prst="rect">
            <a:avLst/>
          </a:prstGeom>
          <a:noFill/>
          <a:effectLst>
            <a:softEdge rad="31750"/>
          </a:effectLst>
        </p:spPr>
      </p:pic>
      <p:pic>
        <p:nvPicPr>
          <p:cNvPr id="19458" name="Picture 2" descr="http://www.playcast.ru/uploads/2015/02/16/12155221.png"/>
          <p:cNvPicPr>
            <a:picLocks noChangeAspect="1" noChangeArrowheads="1"/>
          </p:cNvPicPr>
          <p:nvPr/>
        </p:nvPicPr>
        <p:blipFill>
          <a:blip r:embed="rId3"/>
          <a:srcRect/>
          <a:stretch>
            <a:fillRect/>
          </a:stretch>
        </p:blipFill>
        <p:spPr bwMode="auto">
          <a:xfrm flipH="1">
            <a:off x="285720" y="1362074"/>
            <a:ext cx="3929090" cy="5495926"/>
          </a:xfrm>
          <a:prstGeom prst="rect">
            <a:avLst/>
          </a:prstGeom>
          <a:noFill/>
        </p:spPr>
      </p:pic>
      <p:sp>
        <p:nvSpPr>
          <p:cNvPr id="9" name="Управляющая кнопка: сведения 8">
            <a:hlinkClick r:id="" action="ppaction://hlinkshowjump?jump=lastslide" highlightClick="1"/>
          </p:cNvPr>
          <p:cNvSpPr/>
          <p:nvPr/>
        </p:nvSpPr>
        <p:spPr>
          <a:xfrm>
            <a:off x="428596" y="428604"/>
            <a:ext cx="571504" cy="500066"/>
          </a:xfrm>
          <a:prstGeom prst="actionButtonInformation">
            <a:avLst/>
          </a:prstGeom>
          <a:solidFill>
            <a:schemeClr val="accent5">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500456"/>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Голубь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86331"/>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Сорока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86331"/>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Ворона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500456"/>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Воробей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643584"/>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357580"/>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1643042" y="342901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14644"/>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Когда-то эти птицы были домашними, а сейчас их можно встретить в любом городе или посёлке.</a:t>
            </a:r>
            <a:r>
              <a:rPr lang="en-US" sz="2400" b="1" dirty="0" smtClean="0">
                <a:solidFill>
                  <a:srgbClr val="00206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Птицы живут колониями. Питаются зерном, семенами трав. Кормиться и на водопой летают стаями. Гнездятся на чердаках домов, под карнизами. Осенью собираются стаями и кочуют в поисках корма. </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Свиристель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Дятел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Снегирь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 Клёст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571604" y="3286142"/>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4714876" y="335758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500330"/>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птицы живут в еловых и сосновых лесах, потому что основной пищей им служат семена еловых и сосновых шишек. Ими они выкармливают птенцов. С урожаем семян связано время гнездования этих птиц. Даже в сильные морозы самки высиживают яйца в гнёздах под защитой нависающих веток ели и сосны.</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Дрофа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Пингвин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Страус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 Киви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643042" y="3214704"/>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5715027" y="4572034"/>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86082"/>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большие африканские птицы никогда не летали, потому что крылья не имеют настоящих маховых перьев. Ими птицы пользуются как парусом при попутном ветре на бегу или как рулём при крутых поворотах. В скорости передвижения по суше они не уступают лошади, развивая скорость при беге до 70 км/ч.</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Кукушка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Дятел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Снегирь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Синица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643091" y="3286142"/>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1643042" y="335758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86082"/>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перелётные птицы, внешне в полёте напоминающие ястреба, никогда не видели своих птенцов. Весной, когда птицы строят гнёзда, они присматривают уже построенное гнездо и выбирают момент отложить в него своё яйцо и улететь. Питаются они насекомыми, в том числе крупными мохнатыми гусеницами – вредителями леса.</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Утка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Цапля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Гоголь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Гусь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643042" y="3286142"/>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1571604" y="335758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857520"/>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Тело этих водоплавающих птиц по форме напоминает плоскодонную лодку. Ноги у них короткие и имеют плавательные перепонки, которые помогают им плавать в воде, выполняя роль вёсел и руля. Хорошо плавают и ныряют, а по суше ходят неуклюже, переваливаясь с боку на бок. Питаются  мелкими водными животными, водорослями. Гнёзда устраивают недалеко от воды в зарослях растений. </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Свиристель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Синица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Кукушка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Сова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571604" y="3214686"/>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2714631" y="450058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643206"/>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небольшие птички с наступлением холодов начинают перекочёвывать из леса к жилью человека. Питаются они насекомыми. Перелетая с ветки на ветку, они склёвывают различных насекомых, тонким клювом достают насекомых и их личинок даже из самых узких трещин коры.</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Ястреб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Сокол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Орёл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Сова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286142"/>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5786446" y="4643464"/>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857520"/>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хищные птицы  живут в степях и пустынях. У них зоркое зрение. Заметив суслика или другого мелкого грызуна, стремительно бросаются вниз и схватывают добычу. Гнездятся на склонах холмов, на курганах.  За лето уничтожают большое количество грызунов. Для этого им на полях ставят высокие шесты с перекладинами, с которых птицы высматривают свою добычу.</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ая прямоугольная выноска 2"/>
          <p:cNvSpPr/>
          <p:nvPr/>
        </p:nvSpPr>
        <p:spPr>
          <a:xfrm>
            <a:off x="4143372" y="428604"/>
            <a:ext cx="4572032" cy="4929222"/>
          </a:xfrm>
          <a:prstGeom prst="wedgeRoundRectCallout">
            <a:avLst>
              <a:gd name="adj1" fmla="val -64713"/>
              <a:gd name="adj2" fmla="val 16786"/>
              <a:gd name="adj3" fmla="val 16667"/>
            </a:avLst>
          </a:prstGeom>
          <a:solidFill>
            <a:schemeClr val="accent5">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400" b="1" dirty="0" smtClean="0">
                <a:solidFill>
                  <a:srgbClr val="7030A0"/>
                </a:solidFill>
                <a:latin typeface="Times New Roman" pitchFamily="18" charset="0"/>
                <a:cs typeface="Times New Roman" pitchFamily="18" charset="0"/>
              </a:rPr>
              <a:t>О птицах много знаем мы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И в то же время мало.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И нужно всем: и вам, и нам,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Чтоб их побольше стало.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Для этого побережем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Своих друзей пернатых,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Иначе мы к нулю сведем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Певцов крылатых наших .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Съедят деревья и плоды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личинки насекомых.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И поредеют все сады </a:t>
            </a:r>
            <a:br>
              <a:rPr lang="ru-RU" sz="2400" b="1" dirty="0" smtClean="0">
                <a:solidFill>
                  <a:srgbClr val="7030A0"/>
                </a:solidFill>
                <a:latin typeface="Times New Roman" pitchFamily="18" charset="0"/>
                <a:cs typeface="Times New Roman" pitchFamily="18" charset="0"/>
              </a:rPr>
            </a:br>
            <a:r>
              <a:rPr lang="ru-RU" sz="2400" b="1" dirty="0" smtClean="0">
                <a:solidFill>
                  <a:srgbClr val="7030A0"/>
                </a:solidFill>
                <a:latin typeface="Times New Roman" pitchFamily="18" charset="0"/>
                <a:cs typeface="Times New Roman" pitchFamily="18" charset="0"/>
              </a:rPr>
              <a:t>Без наших птиц знакомых!</a:t>
            </a:r>
            <a:endParaRPr lang="ru-RU" sz="2400" b="1" dirty="0">
              <a:solidFill>
                <a:srgbClr val="7030A0"/>
              </a:solidFill>
              <a:latin typeface="Times New Roman" pitchFamily="18" charset="0"/>
              <a:cs typeface="Times New Roman" pitchFamily="18" charset="0"/>
            </a:endParaRPr>
          </a:p>
        </p:txBody>
      </p:sp>
      <p:pic>
        <p:nvPicPr>
          <p:cNvPr id="17410" name="Picture 2" descr="http://bfsgseu.ucoz.ru/_nw/0/24803282.png"/>
          <p:cNvPicPr>
            <a:picLocks noChangeAspect="1" noChangeArrowheads="1"/>
          </p:cNvPicPr>
          <p:nvPr/>
        </p:nvPicPr>
        <p:blipFill>
          <a:blip r:embed="rId2" cstate="print"/>
          <a:srcRect/>
          <a:stretch>
            <a:fillRect/>
          </a:stretch>
        </p:blipFill>
        <p:spPr bwMode="auto">
          <a:xfrm>
            <a:off x="428596" y="2786058"/>
            <a:ext cx="3657143" cy="3600000"/>
          </a:xfrm>
          <a:prstGeom prst="rect">
            <a:avLst/>
          </a:prstGeom>
          <a:noFill/>
        </p:spPr>
      </p:pic>
      <p:pic>
        <p:nvPicPr>
          <p:cNvPr id="4" name="Picture 3" descr="C:\Documents and Settings\Admin\Рабочий стол\Безымянный.bmp">
            <a:hlinkClick r:id="" action="ppaction://hlinkshowjump?jump=nextslide"/>
          </p:cNvPr>
          <p:cNvPicPr>
            <a:picLocks noChangeAspect="1" noChangeArrowheads="1"/>
          </p:cNvPicPr>
          <p:nvPr/>
        </p:nvPicPr>
        <p:blipFill>
          <a:blip r:embed="rId3" cstate="print"/>
          <a:stretch>
            <a:fillRect/>
          </a:stretch>
        </p:blipFill>
        <p:spPr bwMode="auto">
          <a:xfrm>
            <a:off x="7215206" y="5286388"/>
            <a:ext cx="1285852" cy="1321055"/>
          </a:xfrm>
          <a:prstGeom prst="rect">
            <a:avLst/>
          </a:prstGeom>
          <a:noFill/>
          <a:effectLst>
            <a:softEdge rad="31750"/>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7030A0"/>
                </a:solidFill>
              </a:rPr>
              <a:t>Использованные источники</a:t>
            </a:r>
            <a:endParaRPr lang="ru-RU" b="1" dirty="0">
              <a:solidFill>
                <a:srgbClr val="7030A0"/>
              </a:solidFill>
            </a:endParaRPr>
          </a:p>
        </p:txBody>
      </p:sp>
      <p:sp>
        <p:nvSpPr>
          <p:cNvPr id="3" name="Содержимое 2"/>
          <p:cNvSpPr>
            <a:spLocks noGrp="1"/>
          </p:cNvSpPr>
          <p:nvPr>
            <p:ph idx="1"/>
          </p:nvPr>
        </p:nvSpPr>
        <p:spPr/>
        <p:txBody>
          <a:bodyPr>
            <a:normAutofit/>
          </a:bodyPr>
          <a:lstStyle/>
          <a:p>
            <a:r>
              <a:rPr lang="ru-RU" sz="1400" dirty="0" smtClean="0"/>
              <a:t>Литература</a:t>
            </a:r>
          </a:p>
          <a:p>
            <a:r>
              <a:rPr lang="ru-RU" sz="1400" dirty="0" smtClean="0"/>
              <a:t>Учебник. А.И. Никишов, А.В. Теремов, Биологи «Животные»</a:t>
            </a:r>
          </a:p>
          <a:p>
            <a:r>
              <a:rPr lang="ru-RU" sz="1400" dirty="0" smtClean="0">
                <a:hlinkClick r:id="rId2"/>
              </a:rPr>
              <a:t>Стихи </a:t>
            </a:r>
            <a:endParaRPr lang="ru-RU" sz="1400" dirty="0" smtClean="0"/>
          </a:p>
          <a:p>
            <a:r>
              <a:rPr lang="ru-RU" sz="1400" dirty="0" smtClean="0"/>
              <a:t>Источники иллюстраций</a:t>
            </a:r>
          </a:p>
          <a:p>
            <a:r>
              <a:rPr lang="ru-RU" sz="1400" dirty="0" smtClean="0"/>
              <a:t>Рамка </a:t>
            </a:r>
            <a:r>
              <a:rPr lang="en-US" sz="1400" dirty="0" smtClean="0">
                <a:hlinkClick r:id="rId3"/>
              </a:rPr>
              <a:t>http://img-fotki.yandex.ru/get/6827/156241142.236/0_13b762_923637ff_orig.png</a:t>
            </a:r>
            <a:endParaRPr lang="en-US" sz="1400" dirty="0" smtClean="0"/>
          </a:p>
          <a:p>
            <a:r>
              <a:rPr lang="ru-RU" sz="1400" dirty="0" smtClean="0">
                <a:hlinkClick r:id="rId4"/>
              </a:rPr>
              <a:t>Анимация птица</a:t>
            </a:r>
          </a:p>
          <a:p>
            <a:r>
              <a:rPr lang="ru-RU" sz="1400" dirty="0" smtClean="0">
                <a:hlinkClick r:id="rId5"/>
              </a:rPr>
              <a:t>Сова </a:t>
            </a:r>
            <a:r>
              <a:rPr lang="ru-RU" sz="1400" dirty="0" smtClean="0">
                <a:hlinkClick r:id="rId4"/>
              </a:rPr>
              <a:t>  </a:t>
            </a:r>
            <a:endParaRPr lang="ru-RU" sz="1400" dirty="0" smtClean="0"/>
          </a:p>
          <a:p>
            <a:r>
              <a:rPr lang="ru-RU" sz="1400" dirty="0" smtClean="0">
                <a:hlinkClick r:id="rId6"/>
              </a:rPr>
              <a:t>Птицы </a:t>
            </a:r>
            <a:endParaRPr lang="ru-RU" sz="1400" dirty="0"/>
          </a:p>
        </p:txBody>
      </p:sp>
      <p:pic>
        <p:nvPicPr>
          <p:cNvPr id="4" name="Picture 3" descr="C:\Documents and Settings\Admin\Рабочий стол\Безымянный.bmp">
            <a:hlinkClick r:id="" action="ppaction://hlinkshowjump?jump=firstslide"/>
          </p:cNvPr>
          <p:cNvPicPr>
            <a:picLocks noChangeAspect="1" noChangeArrowheads="1"/>
          </p:cNvPicPr>
          <p:nvPr/>
        </p:nvPicPr>
        <p:blipFill>
          <a:blip r:embed="rId7" cstate="print"/>
          <a:stretch>
            <a:fillRect/>
          </a:stretch>
        </p:blipFill>
        <p:spPr bwMode="auto">
          <a:xfrm>
            <a:off x="7215206" y="5286388"/>
            <a:ext cx="1285852" cy="1321055"/>
          </a:xfrm>
          <a:prstGeom prst="rect">
            <a:avLst/>
          </a:prstGeom>
          <a:noFill/>
          <a:effectLst>
            <a:softEdge rad="31750"/>
          </a:effectLst>
        </p:spPr>
      </p:pic>
      <p:sp>
        <p:nvSpPr>
          <p:cNvPr id="5" name="Скругленный прямоугольник 4">
            <a:hlinkClick r:id="" action="ppaction://hlinkshowjump?jump=endshow"/>
          </p:cNvPr>
          <p:cNvSpPr/>
          <p:nvPr/>
        </p:nvSpPr>
        <p:spPr>
          <a:xfrm>
            <a:off x="5143504" y="5929330"/>
            <a:ext cx="1500198" cy="557210"/>
          </a:xfrm>
          <a:prstGeom prst="roundRect">
            <a:avLst/>
          </a:prstGeom>
          <a:solidFill>
            <a:schemeClr val="accent1">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b="1" dirty="0" smtClean="0">
                <a:solidFill>
                  <a:srgbClr val="002060"/>
                </a:solidFill>
                <a:latin typeface="Times New Roman" pitchFamily="18" charset="0"/>
                <a:cs typeface="Times New Roman" pitchFamily="18" charset="0"/>
              </a:rPr>
              <a:t>Выход </a:t>
            </a:r>
            <a:endParaRPr lang="ru-RU"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ая прямоугольная выноска 2"/>
          <p:cNvSpPr/>
          <p:nvPr/>
        </p:nvSpPr>
        <p:spPr>
          <a:xfrm>
            <a:off x="4143372" y="428604"/>
            <a:ext cx="4572032" cy="4929222"/>
          </a:xfrm>
          <a:prstGeom prst="wedgeRoundRectCallout">
            <a:avLst>
              <a:gd name="adj1" fmla="val -64713"/>
              <a:gd name="adj2" fmla="val 16786"/>
              <a:gd name="adj3" fmla="val 16667"/>
            </a:avLst>
          </a:prstGeom>
          <a:solidFill>
            <a:schemeClr val="accent5">
              <a:lumMod val="40000"/>
              <a:lumOff val="60000"/>
            </a:schemeClr>
          </a:solidFill>
        </p:spPr>
        <p:style>
          <a:lnRef idx="0">
            <a:schemeClr val="accent5"/>
          </a:lnRef>
          <a:fillRef idx="3">
            <a:schemeClr val="accent5"/>
          </a:fillRef>
          <a:effectRef idx="3">
            <a:schemeClr val="accent5"/>
          </a:effectRef>
          <a:fontRef idx="minor">
            <a:schemeClr val="lt1"/>
          </a:fontRef>
        </p:style>
        <p:txBody>
          <a:bodyPr rtlCol="0" anchor="ctr"/>
          <a:lstStyle/>
          <a:p>
            <a:pPr algn="ctr"/>
            <a:r>
              <a:rPr lang="ru-RU" sz="2400" b="1" dirty="0" smtClean="0">
                <a:solidFill>
                  <a:srgbClr val="7030A0"/>
                </a:solidFill>
                <a:latin typeface="Times New Roman" pitchFamily="18" charset="0"/>
                <a:cs typeface="Times New Roman" pitchFamily="18" charset="0"/>
              </a:rPr>
              <a:t>Ребята!</a:t>
            </a:r>
          </a:p>
          <a:p>
            <a:pPr algn="ctr"/>
            <a:r>
              <a:rPr lang="ru-RU" sz="2400" b="1" dirty="0" smtClean="0">
                <a:solidFill>
                  <a:srgbClr val="7030A0"/>
                </a:solidFill>
                <a:latin typeface="Times New Roman" pitchFamily="18" charset="0"/>
                <a:cs typeface="Times New Roman" pitchFamily="18" charset="0"/>
              </a:rPr>
              <a:t>Я предлагаю вспомнить основные экологические группы птиц. Читайте внимательно описание птицы и из предложенных вариантов выбирайте правильный ответ. Если ответите правильно, то птичка укажет вам на следующий слайд.</a:t>
            </a:r>
          </a:p>
          <a:p>
            <a:pPr algn="ctr"/>
            <a:r>
              <a:rPr lang="ru-RU" sz="2400" b="1" dirty="0" smtClean="0">
                <a:solidFill>
                  <a:srgbClr val="7030A0"/>
                </a:solidFill>
                <a:latin typeface="Times New Roman" pitchFamily="18" charset="0"/>
                <a:cs typeface="Times New Roman" pitchFamily="18" charset="0"/>
              </a:rPr>
              <a:t>Желаю удачи!</a:t>
            </a:r>
            <a:endParaRPr lang="ru-RU" sz="2400" b="1" dirty="0">
              <a:solidFill>
                <a:srgbClr val="7030A0"/>
              </a:solidFill>
              <a:latin typeface="Times New Roman" pitchFamily="18" charset="0"/>
              <a:cs typeface="Times New Roman" pitchFamily="18" charset="0"/>
            </a:endParaRPr>
          </a:p>
        </p:txBody>
      </p:sp>
      <p:pic>
        <p:nvPicPr>
          <p:cNvPr id="17410" name="Picture 2" descr="http://bfsgseu.ucoz.ru/_nw/0/24803282.png"/>
          <p:cNvPicPr>
            <a:picLocks noChangeAspect="1" noChangeArrowheads="1"/>
          </p:cNvPicPr>
          <p:nvPr/>
        </p:nvPicPr>
        <p:blipFill>
          <a:blip r:embed="rId2" cstate="print"/>
          <a:srcRect/>
          <a:stretch>
            <a:fillRect/>
          </a:stretch>
        </p:blipFill>
        <p:spPr bwMode="auto">
          <a:xfrm>
            <a:off x="428596" y="2786058"/>
            <a:ext cx="3657143" cy="3600000"/>
          </a:xfrm>
          <a:prstGeom prst="rect">
            <a:avLst/>
          </a:prstGeom>
          <a:noFill/>
        </p:spPr>
      </p:pic>
      <p:pic>
        <p:nvPicPr>
          <p:cNvPr id="4" name="Picture 3" descr="C:\Documents and Settings\Admin\Рабочий стол\Безымянный.bmp">
            <a:hlinkClick r:id="" action="ppaction://hlinkshowjump?jump=nextslide"/>
          </p:cNvPr>
          <p:cNvPicPr>
            <a:picLocks noChangeAspect="1" noChangeArrowheads="1"/>
          </p:cNvPicPr>
          <p:nvPr/>
        </p:nvPicPr>
        <p:blipFill>
          <a:blip r:embed="rId3" cstate="print"/>
          <a:stretch>
            <a:fillRect/>
          </a:stretch>
        </p:blipFill>
        <p:spPr bwMode="auto">
          <a:xfrm>
            <a:off x="7215206" y="5286388"/>
            <a:ext cx="1285852" cy="1321055"/>
          </a:xfrm>
          <a:prstGeom prst="rect">
            <a:avLst/>
          </a:prstGeom>
          <a:noFill/>
          <a:effectLst>
            <a:softEdge rad="31750"/>
          </a:effectLst>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286142"/>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Дрофа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572017"/>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Пингвин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572017"/>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Страус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286142"/>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 Киви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643042" y="3143266"/>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429264"/>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2714631" y="4500596"/>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14644"/>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Никогда не понимались в воздух птицы, которые живут на побережьях материков и островов южного полушария. Почти всё время они находятся в воде. Их крылья имеют форму ластов, при помощи которых они хорошо плавают. На берег они выходят на время размножения и линьки. Гнездятся на каменистых берегах или на льду.</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Скворец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Кукушка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Стриж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Ласточка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214704"/>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459434"/>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5786446" y="4572034"/>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14644"/>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птицы большую часть жизни проводят в воздухе: питаются, пьют, даже спят. Только достигнув половозрелого возраста и в период размножения они спускаются к гнёздам. Лапки у них короткие, поэтому если попадают на землю, то взлететь им трудно. Их полёт отличается быстротой и стремительностью. Скорость полёта достигает 120-170 км/ч.</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Синица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Кукушка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14893"/>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Сова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429018"/>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Дятел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643091" y="3286142"/>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459434"/>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4857752" y="3286142"/>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357166"/>
            <a:ext cx="8286808" cy="3000396"/>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Этих птиц, которые  обитают в лесах, часто можно увидеть на стволах деревьев. С таким образом жизни связаны все особенности строения их тела. Пальцы на ногах расположены не как у всех птиц – два пальца направлены вперёд, а два назад, чтобы хорошо удерживаться на стволах деревьев. Особое строение перьев хвоста помогает птицам опираться на них и удерживаться на деревьях.</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Ястреб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Сокол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Орёл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Сова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214704"/>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459434"/>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4786314" y="3286142"/>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357166"/>
            <a:ext cx="8286808" cy="2928958"/>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Бесшумно летать этим хищным птицам помогают мелкие перья, не имеющие стержней. У них хороший слух, помогающий улавливать самые тихие шорохи в лесу. На охоту выходят ночью, потому что у них хорошее зрение. Селятся обычно в дуплах деревьев и там выводят птенцов. Относятся к числу полезных птиц. За лето одна птица уничтожает до 1000 мышей, полёвок, сусликов и других грызунов.</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286124"/>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Скворец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571999"/>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Кукушка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571999"/>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Аист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286124"/>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Ласточка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571604" y="3143266"/>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1643061" y="3143248"/>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214578"/>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Эти перелётные птицы осенью, когда в воздухе исчезают насекомые, одни из первых улетают в тёплые края. Возвращаются последними, в начале лета.  Свои гнёзда строят под крышами домов,  под мостами, а в природе на скалах, на крутых берегах. Строительным материалом служит глина. </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500456"/>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Голубь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786331"/>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Воробей</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786331"/>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Ворона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500456"/>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 Сорока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500456"/>
            <a:ext cx="7000875" cy="214312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2714631" y="4643464"/>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928958"/>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Наиболее распространённые птицы, которые живут по соседству с человеком. Питаются в основном семенами трав, в том числе зернами злаковых, отбросами различных продуктов. Хорошо летают, по земле передвигаются прыжками. Выводят птенцов за лето два, а иногда три раза. Подросшие  птенцы собираются в стаи и летают кормиться на поля. Число особей в стае составляет несколько тысяч.</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78591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Утка    </a:t>
            </a:r>
            <a:endParaRPr lang="ru-RU" sz="2400" b="1" dirty="0">
              <a:solidFill>
                <a:srgbClr val="002060"/>
              </a:solidFill>
              <a:latin typeface="Times New Roman" pitchFamily="18" charset="0"/>
              <a:cs typeface="Times New Roman" pitchFamily="18" charset="0"/>
            </a:endParaRPr>
          </a:p>
        </p:txBody>
      </p:sp>
      <p:sp>
        <p:nvSpPr>
          <p:cNvPr id="7" name="Скругленный прямоугольник 6"/>
          <p:cNvSpPr/>
          <p:nvPr/>
        </p:nvSpPr>
        <p:spPr>
          <a:xfrm>
            <a:off x="2857480"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Цапля   </a:t>
            </a:r>
            <a:endParaRPr lang="ru-RU" sz="2400" b="1" dirty="0">
              <a:solidFill>
                <a:srgbClr val="002060"/>
              </a:solidFill>
              <a:latin typeface="Times New Roman" pitchFamily="18" charset="0"/>
              <a:cs typeface="Times New Roman" pitchFamily="18" charset="0"/>
            </a:endParaRPr>
          </a:p>
        </p:txBody>
      </p:sp>
      <p:sp>
        <p:nvSpPr>
          <p:cNvPr id="8" name="Скругленный прямоугольник 7"/>
          <p:cNvSpPr/>
          <p:nvPr/>
        </p:nvSpPr>
        <p:spPr>
          <a:xfrm>
            <a:off x="5929293" y="4643455"/>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Гоголь </a:t>
            </a:r>
            <a:endParaRPr lang="ru-RU" sz="2400" b="1" dirty="0">
              <a:solidFill>
                <a:srgbClr val="002060"/>
              </a:solidFill>
              <a:latin typeface="Times New Roman" pitchFamily="18" charset="0"/>
              <a:cs typeface="Times New Roman" pitchFamily="18" charset="0"/>
            </a:endParaRPr>
          </a:p>
        </p:txBody>
      </p:sp>
      <p:sp>
        <p:nvSpPr>
          <p:cNvPr id="9" name="Скругленный прямоугольник 8"/>
          <p:cNvSpPr/>
          <p:nvPr/>
        </p:nvSpPr>
        <p:spPr>
          <a:xfrm>
            <a:off x="4929168" y="3357580"/>
            <a:ext cx="2428875" cy="914400"/>
          </a:xfrm>
          <a:prstGeom prst="roundRect">
            <a:avLst/>
          </a:prstGeom>
          <a:solidFill>
            <a:schemeClr val="accent4">
              <a:lumMod val="40000"/>
              <a:lumOff val="60000"/>
            </a:schemeClr>
          </a:solidFill>
          <a:ln/>
        </p:spPr>
        <p:style>
          <a:lnRef idx="0">
            <a:schemeClr val="accent4"/>
          </a:lnRef>
          <a:fillRef idx="3">
            <a:schemeClr val="accent4"/>
          </a:fillRef>
          <a:effectRef idx="3">
            <a:schemeClr val="accent4"/>
          </a:effectRef>
          <a:fontRef idx="minor">
            <a:schemeClr val="lt1"/>
          </a:fontRef>
        </p:style>
        <p:txBody>
          <a:bodyPr anchor="ctr"/>
          <a:lstStyle/>
          <a:p>
            <a:pPr algn="ctr">
              <a:defRPr/>
            </a:pPr>
            <a:r>
              <a:rPr lang="ru-RU" sz="2400" b="1" dirty="0" smtClean="0">
                <a:solidFill>
                  <a:srgbClr val="002060"/>
                </a:solidFill>
                <a:latin typeface="Times New Roman" pitchFamily="18" charset="0"/>
                <a:cs typeface="Times New Roman" pitchFamily="18" charset="0"/>
              </a:rPr>
              <a:t>Гусь  </a:t>
            </a:r>
            <a:endParaRPr lang="ru-RU" sz="2400" b="1" dirty="0">
              <a:solidFill>
                <a:srgbClr val="002060"/>
              </a:solidFill>
              <a:latin typeface="Times New Roman" pitchFamily="18" charset="0"/>
              <a:cs typeface="Times New Roman" pitchFamily="18" charset="0"/>
            </a:endParaRPr>
          </a:p>
        </p:txBody>
      </p:sp>
      <p:sp>
        <p:nvSpPr>
          <p:cNvPr id="10" name="Скругленная прямоугольная выноска 9"/>
          <p:cNvSpPr/>
          <p:nvPr/>
        </p:nvSpPr>
        <p:spPr>
          <a:xfrm>
            <a:off x="3214688" y="5500688"/>
            <a:ext cx="3429014" cy="785812"/>
          </a:xfrm>
          <a:prstGeom prst="wedgeRoundRectCallout">
            <a:avLst>
              <a:gd name="adj1" fmla="val -50645"/>
              <a:gd name="adj2" fmla="val -17922"/>
              <a:gd name="adj3" fmla="val 16667"/>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000" b="1" dirty="0">
                <a:solidFill>
                  <a:srgbClr val="FF0000"/>
                </a:solidFill>
                <a:latin typeface="Times New Roman" pitchFamily="18" charset="0"/>
                <a:cs typeface="Times New Roman" pitchFamily="18" charset="0"/>
              </a:rPr>
              <a:t>Подумай ещё</a:t>
            </a:r>
          </a:p>
        </p:txBody>
      </p:sp>
      <p:sp>
        <p:nvSpPr>
          <p:cNvPr id="13" name="Прямоугольник 12"/>
          <p:cNvSpPr/>
          <p:nvPr/>
        </p:nvSpPr>
        <p:spPr>
          <a:xfrm>
            <a:off x="1714529" y="3214704"/>
            <a:ext cx="7000875" cy="257175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Выноска-облако 13"/>
          <p:cNvSpPr/>
          <p:nvPr/>
        </p:nvSpPr>
        <p:spPr>
          <a:xfrm>
            <a:off x="2786050" y="5387996"/>
            <a:ext cx="4643470" cy="1112838"/>
          </a:xfrm>
          <a:prstGeom prst="cloudCallout">
            <a:avLst>
              <a:gd name="adj1" fmla="val -62745"/>
              <a:gd name="adj2" fmla="val -4381"/>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4400" b="1" dirty="0">
                <a:solidFill>
                  <a:srgbClr val="7030A0"/>
                </a:solidFill>
                <a:latin typeface="Times New Roman" pitchFamily="18" charset="0"/>
                <a:cs typeface="Times New Roman" pitchFamily="18" charset="0"/>
              </a:rPr>
              <a:t>Молодец!!!</a:t>
            </a:r>
          </a:p>
        </p:txBody>
      </p:sp>
      <p:sp>
        <p:nvSpPr>
          <p:cNvPr id="15" name="Прямоугольник 14"/>
          <p:cNvSpPr/>
          <p:nvPr/>
        </p:nvSpPr>
        <p:spPr>
          <a:xfrm>
            <a:off x="2786050" y="4500596"/>
            <a:ext cx="2714625" cy="11430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rgbClr val="002060"/>
                </a:solidFill>
                <a:latin typeface="Times New Roman" pitchFamily="18" charset="0"/>
                <a:cs typeface="Times New Roman" pitchFamily="18" charset="0"/>
              </a:rPr>
              <a:t> </a:t>
            </a:r>
          </a:p>
        </p:txBody>
      </p:sp>
      <p:pic>
        <p:nvPicPr>
          <p:cNvPr id="2" name="Picture 3" descr="C:\Documents and Settings\Admin\Рабочий стол\Безымянный.bmp">
            <a:hlinkClick r:id="" action="ppaction://hlinkshowjump?jump=nextslide"/>
          </p:cNvPr>
          <p:cNvPicPr>
            <a:picLocks noChangeAspect="1" noChangeArrowheads="1"/>
          </p:cNvPicPr>
          <p:nvPr/>
        </p:nvPicPr>
        <p:blipFill>
          <a:blip r:embed="rId4" cstate="print"/>
          <a:stretch>
            <a:fillRect/>
          </a:stretch>
        </p:blipFill>
        <p:spPr bwMode="auto">
          <a:xfrm>
            <a:off x="7215206" y="5286388"/>
            <a:ext cx="1285852" cy="1321055"/>
          </a:xfrm>
          <a:prstGeom prst="rect">
            <a:avLst/>
          </a:prstGeom>
          <a:noFill/>
          <a:effectLst>
            <a:softEdge rad="31750"/>
          </a:effectLst>
        </p:spPr>
      </p:pic>
      <p:pic>
        <p:nvPicPr>
          <p:cNvPr id="16" name="Picture 2" descr="http://bfsgseu.ucoz.ru/_nw/0/24803282.png"/>
          <p:cNvPicPr>
            <a:picLocks noChangeAspect="1" noChangeArrowheads="1"/>
          </p:cNvPicPr>
          <p:nvPr/>
        </p:nvPicPr>
        <p:blipFill>
          <a:blip r:embed="rId5" cstate="print"/>
          <a:srcRect/>
          <a:stretch>
            <a:fillRect/>
          </a:stretch>
        </p:blipFill>
        <p:spPr bwMode="auto">
          <a:xfrm>
            <a:off x="285720" y="4572008"/>
            <a:ext cx="2060560" cy="2028364"/>
          </a:xfrm>
          <a:prstGeom prst="rect">
            <a:avLst/>
          </a:prstGeom>
          <a:noFill/>
        </p:spPr>
      </p:pic>
      <p:sp>
        <p:nvSpPr>
          <p:cNvPr id="17" name="Скругленный прямоугольник 16"/>
          <p:cNvSpPr/>
          <p:nvPr/>
        </p:nvSpPr>
        <p:spPr>
          <a:xfrm>
            <a:off x="428596" y="500042"/>
            <a:ext cx="8286808" cy="2714644"/>
          </a:xfrm>
          <a:prstGeom prst="roundRect">
            <a:avLst/>
          </a:prstGeom>
          <a:solidFill>
            <a:schemeClr val="accent4">
              <a:lumMod val="20000"/>
              <a:lumOff val="8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400" b="1" dirty="0" smtClean="0">
                <a:solidFill>
                  <a:srgbClr val="002060"/>
                </a:solidFill>
                <a:latin typeface="Times New Roman" pitchFamily="18" charset="0"/>
                <a:cs typeface="Times New Roman" pitchFamily="18" charset="0"/>
              </a:rPr>
              <a:t>На прибрежной части водоёмов можно встретить крупных длинноногих птиц. Благодаря длинным ногам они свободно передвигаются по болотам  и не намачивают свои перья. Питаются рыбой, лягушками. Часами могут стоять неподвижно, высматривая свою добычу. Гнёзда строят из веток на деревьях. На зиму улетают в Африку.</a:t>
            </a:r>
            <a:endParaRPr lang="ru-RU" sz="2400" b="1" dirty="0">
              <a:solidFill>
                <a:srgbClr val="002060"/>
              </a:solidFill>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2" name="drumroll.wav"/>
                                        </p:tgtEl>
                                      </p:cMediaNode>
                                    </p:audio>
                                  </p:subTnLst>
                                </p:cTn>
                              </p:par>
                            </p:childTnLst>
                          </p:cTn>
                        </p:par>
                        <p:par>
                          <p:cTn id="8" fill="hold">
                            <p:stCondLst>
                              <p:cond delay="500"/>
                            </p:stCondLst>
                            <p:childTnLst>
                              <p:par>
                                <p:cTn id="9" presetID="1" presetClass="exit" presetSubtype="0" fill="hold" grpId="1" nodeType="afterEffect">
                                  <p:stCondLst>
                                    <p:cond delay="100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11" restart="whenNotActive" fill="hold" evtFilter="cancelBubble" nodeType="interactiveSeq">
                <p:stCondLst>
                  <p:cond evt="onClick" delay="0">
                    <p:tgtEl>
                      <p:spTgt spid="15"/>
                    </p:tgtEl>
                  </p:cond>
                </p:stCondLst>
                <p:endSync evt="end" delay="0">
                  <p:rtn val="all"/>
                </p:endSync>
                <p:childTnLst>
                  <p:par>
                    <p:cTn id="12" fill="hold">
                      <p:stCondLst>
                        <p:cond delay="0"/>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subTnLst>
                                    <p:audio>
                                      <p:cMediaNode>
                                        <p:cTn display="0" masterRel="sameClick">
                                          <p:stCondLst>
                                            <p:cond evt="begin" delay="0">
                                              <p:tn val="14"/>
                                            </p:cond>
                                          </p:stCondLst>
                                          <p:endCondLst>
                                            <p:cond evt="onStopAudio" delay="0">
                                              <p:tgtEl>
                                                <p:sldTgt/>
                                              </p:tgtEl>
                                            </p:cond>
                                          </p:endCondLst>
                                        </p:cTn>
                                        <p:tgtEl>
                                          <p:sndTgt r:embed="rId3" name="chimes.wav"/>
                                        </p:tgtEl>
                                      </p:cMediaNode>
                                    </p:audio>
                                  </p:sub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nextCondLst>
                <p:cond evt="onClick" delay="0">
                  <p:tgtEl>
                    <p:spTgt spid="15"/>
                  </p:tgtEl>
                </p:cond>
              </p:nextCondLst>
            </p:seq>
          </p:childTnLst>
        </p:cTn>
      </p:par>
    </p:tnLst>
    <p:bldLst>
      <p:bldP spid="10" grpId="0"/>
      <p:bldP spid="10" grpId="1"/>
      <p:bldP spid="1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TotalTime>
  <Words>999</Words>
  <Application>Microsoft Office PowerPoint</Application>
  <PresentationFormat>Экран (4:3)</PresentationFormat>
  <Paragraphs>127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Тренажёр «Птицы»,  биология 8 класс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Использованные источники</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Таня</dc:creator>
  <cp:lastModifiedBy>Admin</cp:lastModifiedBy>
  <cp:revision>28</cp:revision>
  <dcterms:created xsi:type="dcterms:W3CDTF">2015-12-01T07:16:41Z</dcterms:created>
  <dcterms:modified xsi:type="dcterms:W3CDTF">2016-04-09T18:25:32Z</dcterms:modified>
</cp:coreProperties>
</file>